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3" r:id="rId5"/>
    <p:sldId id="259" r:id="rId6"/>
    <p:sldId id="275" r:id="rId7"/>
    <p:sldId id="260" r:id="rId8"/>
    <p:sldId id="276" r:id="rId9"/>
    <p:sldId id="274" r:id="rId10"/>
    <p:sldId id="261" r:id="rId11"/>
    <p:sldId id="262" r:id="rId12"/>
    <p:sldId id="263" r:id="rId13"/>
    <p:sldId id="264" r:id="rId14"/>
    <p:sldId id="265" r:id="rId15"/>
    <p:sldId id="266" r:id="rId16"/>
    <p:sldId id="267" r:id="rId17"/>
    <p:sldId id="268" r:id="rId18"/>
    <p:sldId id="269" r:id="rId19"/>
    <p:sldId id="277" r:id="rId20"/>
    <p:sldId id="270" r:id="rId21"/>
    <p:sldId id="271"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2/22/2025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2/22/2025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2/22/2025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304799"/>
          </a:xfrm>
        </p:spPr>
        <p:txBody>
          <a:bodyPr>
            <a:normAutofit fontScale="90000"/>
          </a:bodyPr>
          <a:lstStyle/>
          <a:p>
            <a:r>
              <a:rPr lang="ar-IQ" dirty="0" smtClean="0"/>
              <a:t>  </a:t>
            </a:r>
            <a:endParaRPr lang="en-US" dirty="0"/>
          </a:p>
        </p:txBody>
      </p:sp>
      <p:sp>
        <p:nvSpPr>
          <p:cNvPr id="3" name="Subtitle 2"/>
          <p:cNvSpPr>
            <a:spLocks noGrp="1"/>
          </p:cNvSpPr>
          <p:nvPr>
            <p:ph type="subTitle" idx="1"/>
          </p:nvPr>
        </p:nvSpPr>
        <p:spPr>
          <a:xfrm>
            <a:off x="228600" y="228600"/>
            <a:ext cx="8686800" cy="6400800"/>
          </a:xfrm>
        </p:spPr>
        <p:txBody>
          <a:bodyPr/>
          <a:lstStyle/>
          <a:p>
            <a:endParaRPr lang="ar-IQ" dirty="0" smtClean="0"/>
          </a:p>
          <a:p>
            <a:endParaRPr lang="ar-IQ" dirty="0" smtClean="0"/>
          </a:p>
          <a:p>
            <a:pPr algn="ctr"/>
            <a:r>
              <a:rPr lang="ar-IQ" sz="3600" b="1" i="1" dirty="0" smtClean="0">
                <a:solidFill>
                  <a:schemeClr val="tx1"/>
                </a:solidFill>
                <a:latin typeface="Times New Roman" panose="02020603050405020304" pitchFamily="18" charset="0"/>
                <a:cs typeface="Times New Roman" panose="02020603050405020304" pitchFamily="18" charset="0"/>
              </a:rPr>
              <a:t>Digestive system</a:t>
            </a:r>
            <a:endParaRPr lang="ar-IQ" sz="3600" b="1" i="1" dirty="0">
              <a:solidFill>
                <a:schemeClr val="tx1"/>
              </a:solidFill>
              <a:latin typeface="Times New Roman" panose="02020603050405020304" pitchFamily="18" charset="0"/>
              <a:cs typeface="Times New Roman" panose="02020603050405020304" pitchFamily="18" charset="0"/>
            </a:endParaRPr>
          </a:p>
          <a:p>
            <a:pPr algn="ctr"/>
            <a:r>
              <a:rPr lang="ar-IQ" sz="3600" b="1" i="1" dirty="0" smtClean="0">
                <a:solidFill>
                  <a:schemeClr val="tx1"/>
                </a:solidFill>
                <a:latin typeface="Times New Roman" panose="02020603050405020304" pitchFamily="18" charset="0"/>
                <a:cs typeface="Times New Roman" panose="02020603050405020304" pitchFamily="18" charset="0"/>
              </a:rPr>
              <a:t>Small intestine Lecture</a:t>
            </a:r>
          </a:p>
          <a:p>
            <a:pPr algn="ctr"/>
            <a:r>
              <a:rPr lang="ar-IQ" sz="3600" b="1" i="1" dirty="0" smtClean="0">
                <a:solidFill>
                  <a:schemeClr val="tx1"/>
                </a:solidFill>
                <a:latin typeface="Times New Roman" panose="02020603050405020304" pitchFamily="18" charset="0"/>
                <a:cs typeface="Times New Roman" panose="02020603050405020304" pitchFamily="18" charset="0"/>
              </a:rPr>
              <a:t>Dr. Fatin Latef</a:t>
            </a:r>
            <a:endParaRPr lang="en-US" sz="36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3161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762999"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84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400800"/>
          </a:xfrm>
        </p:spPr>
        <p:txBody>
          <a:bodyPr>
            <a:normAutofit/>
          </a:bodyPr>
          <a:lstStyle/>
          <a:p>
            <a:pPr>
              <a:buNone/>
            </a:pPr>
            <a:r>
              <a:rPr lang="en-US" sz="3500" b="1" i="1" dirty="0">
                <a:latin typeface="Times New Roman" panose="02020603050405020304" pitchFamily="18" charset="0"/>
                <a:cs typeface="Times New Roman" panose="02020603050405020304" pitchFamily="18" charset="0"/>
              </a:rPr>
              <a:t>Intestinal mucosa:</a:t>
            </a:r>
          </a:p>
          <a:p>
            <a:pPr algn="just">
              <a:buNone/>
            </a:pPr>
            <a:r>
              <a:rPr lang="en-US" dirty="0">
                <a:latin typeface="Times New Roman" panose="02020603050405020304" pitchFamily="18" charset="0"/>
                <a:cs typeface="Times New Roman" panose="02020603050405020304" pitchFamily="18" charset="0"/>
              </a:rPr>
              <a:t>Composed of three layers, simple columnar epithelium, lamina </a:t>
            </a:r>
            <a:r>
              <a:rPr lang="en-US" dirty="0" err="1">
                <a:latin typeface="Times New Roman" panose="02020603050405020304" pitchFamily="18" charset="0"/>
                <a:cs typeface="Times New Roman" panose="02020603050405020304" pitchFamily="18" charset="0"/>
              </a:rPr>
              <a:t>propria</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muscularis</a:t>
            </a:r>
            <a:r>
              <a:rPr lang="en-US" dirty="0">
                <a:latin typeface="Times New Roman" panose="02020603050405020304" pitchFamily="18" charset="0"/>
                <a:cs typeface="Times New Roman" panose="02020603050405020304" pitchFamily="18" charset="0"/>
              </a:rPr>
              <a:t> mucosa.</a:t>
            </a:r>
          </a:p>
          <a:p>
            <a:pPr algn="just">
              <a:buNone/>
            </a:pPr>
            <a:r>
              <a:rPr lang="en-US" b="1" dirty="0">
                <a:latin typeface="Times New Roman" panose="02020603050405020304" pitchFamily="18" charset="0"/>
                <a:cs typeface="Times New Roman" panose="02020603050405020304" pitchFamily="18" charset="0"/>
              </a:rPr>
              <a:t>1-Epithelium:</a:t>
            </a:r>
            <a:r>
              <a:rPr lang="en-US" dirty="0">
                <a:latin typeface="Times New Roman" panose="02020603050405020304" pitchFamily="18" charset="0"/>
                <a:cs typeface="Times New Roman" panose="02020603050405020304" pitchFamily="18" charset="0"/>
              </a:rPr>
              <a:t> the simple columnar epithelium covering the Villi and the surface of the </a:t>
            </a:r>
            <a:r>
              <a:rPr lang="en-US" dirty="0" err="1">
                <a:latin typeface="Times New Roman" panose="02020603050405020304" pitchFamily="18" charset="0"/>
                <a:cs typeface="Times New Roman" panose="02020603050405020304" pitchFamily="18" charset="0"/>
              </a:rPr>
              <a:t>intervillar</a:t>
            </a:r>
            <a:r>
              <a:rPr lang="en-US" dirty="0">
                <a:latin typeface="Times New Roman" panose="02020603050405020304" pitchFamily="18" charset="0"/>
                <a:cs typeface="Times New Roman" panose="02020603050405020304" pitchFamily="18" charset="0"/>
              </a:rPr>
              <a:t> spaces is composed of surface absorptive cells, goblet cells and DNES cells.</a:t>
            </a:r>
          </a:p>
          <a:p>
            <a:pPr algn="just">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Surface </a:t>
            </a:r>
            <a:r>
              <a:rPr lang="en-US" b="1" dirty="0">
                <a:latin typeface="Times New Roman" panose="02020603050405020304" pitchFamily="18" charset="0"/>
                <a:cs typeface="Times New Roman" panose="02020603050405020304" pitchFamily="18" charset="0"/>
              </a:rPr>
              <a:t>absorptive cells: </a:t>
            </a:r>
          </a:p>
          <a:p>
            <a:pPr algn="just">
              <a:buNone/>
            </a:pPr>
            <a:r>
              <a:rPr lang="en-US" dirty="0">
                <a:latin typeface="Times New Roman" panose="02020603050405020304" pitchFamily="18" charset="0"/>
                <a:cs typeface="Times New Roman" panose="02020603050405020304" pitchFamily="18" charset="0"/>
              </a:rPr>
              <a:t>-the most numerous cells of the epithelium.</a:t>
            </a:r>
          </a:p>
          <a:p>
            <a:pPr algn="just">
              <a:buNone/>
            </a:pPr>
            <a:r>
              <a:rPr lang="en-US" dirty="0">
                <a:latin typeface="Times New Roman" panose="02020603050405020304" pitchFamily="18" charset="0"/>
                <a:cs typeface="Times New Roman" panose="02020603050405020304" pitchFamily="18" charset="0"/>
              </a:rPr>
              <a:t>-they are tall cells, have basally located oval nuclei, their apical surface present a brush boarder.</a:t>
            </a:r>
          </a:p>
          <a:p>
            <a:pPr algn="just">
              <a:buNone/>
            </a:pPr>
            <a:r>
              <a:rPr lang="en-US" dirty="0">
                <a:latin typeface="Times New Roman" panose="02020603050405020304" pitchFamily="18" charset="0"/>
                <a:cs typeface="Times New Roman" panose="02020603050405020304" pitchFamily="18" charset="0"/>
              </a:rPr>
              <a:t>-the principle functions are terminal digestion and absorption of water and nutrients, also transport the bulk of the absorbed nutrients in to the lamina </a:t>
            </a:r>
            <a:r>
              <a:rPr lang="en-US" dirty="0" err="1">
                <a:latin typeface="Times New Roman" panose="02020603050405020304" pitchFamily="18" charset="0"/>
                <a:cs typeface="Times New Roman" panose="02020603050405020304" pitchFamily="18" charset="0"/>
              </a:rPr>
              <a:t>propria</a:t>
            </a:r>
            <a:r>
              <a:rPr lang="en-US" dirty="0">
                <a:latin typeface="Times New Roman" panose="02020603050405020304" pitchFamily="18" charset="0"/>
                <a:cs typeface="Times New Roman" panose="02020603050405020304" pitchFamily="18" charset="0"/>
              </a:rPr>
              <a:t> for distribution to the rest of the body.</a:t>
            </a:r>
          </a:p>
          <a:p>
            <a:pPr marL="0" indent="0">
              <a:buNone/>
            </a:pPr>
            <a:endParaRPr lang="en-US"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457200" y="152400"/>
            <a:ext cx="8229600" cy="45719"/>
          </a:xfrm>
        </p:spPr>
        <p:txBody>
          <a:bodyPr>
            <a:normAutofit fontScale="90000"/>
          </a:bodyPr>
          <a:lstStyle/>
          <a:p>
            <a:endParaRPr lang="en-US" dirty="0"/>
          </a:p>
        </p:txBody>
      </p:sp>
    </p:spTree>
    <p:extLst>
      <p:ext uri="{BB962C8B-B14F-4D97-AF65-F5344CB8AC3E}">
        <p14:creationId xmlns:p14="http://schemas.microsoft.com/office/powerpoint/2010/main" val="1422436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77000"/>
          </a:xfrm>
        </p:spPr>
        <p:txBody>
          <a:bodyPr>
            <a:normAutofit fontScale="92500"/>
          </a:bodyPr>
          <a:lstStyle/>
          <a:p>
            <a:pPr algn="just">
              <a:buNone/>
            </a:pPr>
            <a:r>
              <a:rPr lang="en-US" dirty="0" smtClean="0"/>
              <a:t>-</a:t>
            </a:r>
          </a:p>
          <a:p>
            <a:pPr algn="just">
              <a:buNone/>
            </a:pPr>
            <a:r>
              <a:rPr lang="en-US" sz="3000" dirty="0" smtClean="0">
                <a:latin typeface="Times New Roman" panose="02020603050405020304" pitchFamily="18" charset="0"/>
                <a:cs typeface="Times New Roman" panose="02020603050405020304" pitchFamily="18" charset="0"/>
              </a:rPr>
              <a:t>have </a:t>
            </a:r>
            <a:r>
              <a:rPr lang="en-US" sz="3000" dirty="0">
                <a:latin typeface="Times New Roman" panose="02020603050405020304" pitchFamily="18" charset="0"/>
                <a:cs typeface="Times New Roman" panose="02020603050405020304" pitchFamily="18" charset="0"/>
              </a:rPr>
              <a:t>the microvilli, covered with a thick </a:t>
            </a:r>
            <a:r>
              <a:rPr lang="en-US" sz="3000" dirty="0" err="1">
                <a:latin typeface="Times New Roman" panose="02020603050405020304" pitchFamily="18" charset="0"/>
                <a:cs typeface="Times New Roman" panose="02020603050405020304" pitchFamily="18" charset="0"/>
              </a:rPr>
              <a:t>glycocalyx</a:t>
            </a:r>
            <a:r>
              <a:rPr lang="en-US" sz="3000" dirty="0">
                <a:latin typeface="Times New Roman" panose="02020603050405020304" pitchFamily="18" charset="0"/>
                <a:cs typeface="Times New Roman" panose="02020603050405020304" pitchFamily="18" charset="0"/>
              </a:rPr>
              <a:t> layer which act to protect of microvilli from the auto digestion also help in terminal digestion for dipeptides and </a:t>
            </a:r>
            <a:r>
              <a:rPr lang="en-US" sz="3000" dirty="0" err="1">
                <a:latin typeface="Times New Roman" panose="02020603050405020304" pitchFamily="18" charset="0"/>
                <a:cs typeface="Times New Roman" panose="02020603050405020304" pitchFamily="18" charset="0"/>
              </a:rPr>
              <a:t>polyaccharides</a:t>
            </a:r>
            <a:r>
              <a:rPr lang="en-US" sz="3000" dirty="0">
                <a:latin typeface="Times New Roman" panose="02020603050405020304" pitchFamily="18" charset="0"/>
                <a:cs typeface="Times New Roman" panose="02020603050405020304" pitchFamily="18" charset="0"/>
              </a:rPr>
              <a:t> in to their monomers by its enzymatic components.</a:t>
            </a:r>
          </a:p>
          <a:p>
            <a:pPr algn="just">
              <a:buNone/>
            </a:pPr>
            <a:r>
              <a:rPr lang="en-US" sz="3000" dirty="0">
                <a:latin typeface="Times New Roman" panose="02020603050405020304" pitchFamily="18" charset="0"/>
                <a:cs typeface="Times New Roman" panose="02020603050405020304" pitchFamily="18" charset="0"/>
              </a:rPr>
              <a:t>-the cytoplasm is rich in organelles, especially smooth and rough endoplasmic reticulum and Golgi complex.</a:t>
            </a:r>
          </a:p>
          <a:p>
            <a:pPr algn="just">
              <a:buFont typeface="Wingdings" panose="05000000000000000000" pitchFamily="2" charset="2"/>
              <a:buChar char="v"/>
            </a:pPr>
            <a:r>
              <a:rPr lang="en-US" sz="3000" b="1" dirty="0" smtClean="0">
                <a:latin typeface="Times New Roman" panose="02020603050405020304" pitchFamily="18" charset="0"/>
                <a:cs typeface="Times New Roman" panose="02020603050405020304" pitchFamily="18" charset="0"/>
              </a:rPr>
              <a:t>Goblet </a:t>
            </a:r>
            <a:r>
              <a:rPr lang="en-US" sz="3000" b="1" dirty="0">
                <a:latin typeface="Times New Roman" panose="02020603050405020304" pitchFamily="18" charset="0"/>
                <a:cs typeface="Times New Roman" panose="02020603050405020304" pitchFamily="18" charset="0"/>
              </a:rPr>
              <a:t>cells: </a:t>
            </a:r>
          </a:p>
          <a:p>
            <a:pPr algn="just">
              <a:buNone/>
            </a:pPr>
            <a:r>
              <a:rPr lang="en-US" sz="3000" dirty="0">
                <a:latin typeface="Times New Roman" panose="02020603050405020304" pitchFamily="18" charset="0"/>
                <a:cs typeface="Times New Roman" panose="02020603050405020304" pitchFamily="18" charset="0"/>
              </a:rPr>
              <a:t>-unicellular glands, the duodenum has the smallest number of goblet cells their number increase toward the ileum.</a:t>
            </a:r>
          </a:p>
          <a:p>
            <a:pPr algn="just">
              <a:buNone/>
            </a:pPr>
            <a:r>
              <a:rPr lang="en-US" sz="3000" dirty="0">
                <a:latin typeface="Times New Roman" panose="02020603050405020304" pitchFamily="18" charset="0"/>
                <a:cs typeface="Times New Roman" panose="02020603050405020304" pitchFamily="18" charset="0"/>
              </a:rPr>
              <a:t>-manufacture </a:t>
            </a:r>
            <a:r>
              <a:rPr lang="en-US" sz="3000" dirty="0" err="1">
                <a:latin typeface="Times New Roman" panose="02020603050405020304" pitchFamily="18" charset="0"/>
                <a:cs typeface="Times New Roman" panose="02020603050405020304" pitchFamily="18" charset="0"/>
              </a:rPr>
              <a:t>mucinogen</a:t>
            </a:r>
            <a:r>
              <a:rPr lang="en-US" sz="3000" dirty="0">
                <a:latin typeface="Times New Roman" panose="02020603050405020304" pitchFamily="18" charset="0"/>
                <a:cs typeface="Times New Roman" panose="02020603050405020304" pitchFamily="18" charset="0"/>
              </a:rPr>
              <a:t>.</a:t>
            </a:r>
          </a:p>
          <a:p>
            <a:pPr algn="just">
              <a:buNone/>
            </a:pPr>
            <a:r>
              <a:rPr lang="en-US" sz="3000" dirty="0">
                <a:latin typeface="Times New Roman" panose="02020603050405020304" pitchFamily="18" charset="0"/>
                <a:cs typeface="Times New Roman" panose="02020603050405020304" pitchFamily="18" charset="0"/>
              </a:rPr>
              <a:t>-protective layer lining the lumen</a:t>
            </a:r>
            <a:endParaRPr lang="en-GB" sz="30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2" name="Title 1"/>
          <p:cNvSpPr>
            <a:spLocks noGrp="1"/>
          </p:cNvSpPr>
          <p:nvPr>
            <p:ph type="title"/>
          </p:nvPr>
        </p:nvSpPr>
        <p:spPr>
          <a:xfrm flipV="1">
            <a:off x="457200" y="152400"/>
            <a:ext cx="8229600" cy="122238"/>
          </a:xfrm>
        </p:spPr>
        <p:txBody>
          <a:bodyPr>
            <a:normAutofit fontScale="90000"/>
          </a:bodyPr>
          <a:lstStyle/>
          <a:p>
            <a:endParaRPr lang="en-US" dirty="0"/>
          </a:p>
        </p:txBody>
      </p:sp>
    </p:spTree>
    <p:extLst>
      <p:ext uri="{BB962C8B-B14F-4D97-AF65-F5344CB8AC3E}">
        <p14:creationId xmlns:p14="http://schemas.microsoft.com/office/powerpoint/2010/main" val="150779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143" y="228600"/>
            <a:ext cx="8321713" cy="635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flipV="1">
            <a:off x="457200" y="76200"/>
            <a:ext cx="8229600" cy="76200"/>
          </a:xfrm>
        </p:spPr>
        <p:txBody>
          <a:bodyPr>
            <a:normAutofit fontScale="90000"/>
          </a:bodyPr>
          <a:lstStyle/>
          <a:p>
            <a:endParaRPr lang="en-US" dirty="0"/>
          </a:p>
        </p:txBody>
      </p:sp>
    </p:spTree>
    <p:extLst>
      <p:ext uri="{BB962C8B-B14F-4D97-AF65-F5344CB8AC3E}">
        <p14:creationId xmlns:p14="http://schemas.microsoft.com/office/powerpoint/2010/main" val="4011073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248400"/>
          </a:xfrm>
        </p:spPr>
        <p:txBody>
          <a:bodyPr>
            <a:normAutofit lnSpcReduction="10000"/>
          </a:bodyPr>
          <a:lstStyle/>
          <a:p>
            <a:pPr>
              <a:buFont typeface="Wingdings" panose="05000000000000000000" pitchFamily="2" charset="2"/>
              <a:buChar char="v"/>
            </a:pPr>
            <a:r>
              <a:rPr lang="en-US" sz="3000" b="1" dirty="0" smtClean="0">
                <a:latin typeface="Times New Roman" panose="02020603050405020304" pitchFamily="18" charset="0"/>
                <a:cs typeface="Times New Roman" panose="02020603050405020304" pitchFamily="18" charset="0"/>
              </a:rPr>
              <a:t>DNES cells:</a:t>
            </a:r>
          </a:p>
          <a:p>
            <a:pPr algn="just">
              <a:buNone/>
            </a:pPr>
            <a:r>
              <a:rPr lang="en-US" sz="3000" dirty="0" smtClean="0">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produce the paracrine and endocrine hormones.</a:t>
            </a:r>
          </a:p>
          <a:p>
            <a:pPr algn="just">
              <a:buNone/>
            </a:pPr>
            <a:r>
              <a:rPr lang="en-US" sz="3000" dirty="0">
                <a:latin typeface="Times New Roman" panose="02020603050405020304" pitchFamily="18" charset="0"/>
                <a:cs typeface="Times New Roman" panose="02020603050405020304" pitchFamily="18" charset="0"/>
              </a:rPr>
              <a:t>-1% of cells covering the Villi and </a:t>
            </a:r>
            <a:r>
              <a:rPr lang="en-US" sz="3000" dirty="0" err="1">
                <a:latin typeface="Times New Roman" panose="02020603050405020304" pitchFamily="18" charset="0"/>
                <a:cs typeface="Times New Roman" panose="02020603050405020304" pitchFamily="18" charset="0"/>
              </a:rPr>
              <a:t>intervillar</a:t>
            </a:r>
            <a:r>
              <a:rPr lang="en-US" sz="3000" dirty="0">
                <a:latin typeface="Times New Roman" panose="02020603050405020304" pitchFamily="18" charset="0"/>
                <a:cs typeface="Times New Roman" panose="02020603050405020304" pitchFamily="18" charset="0"/>
              </a:rPr>
              <a:t> surface of small intestine are composed of DNES.</a:t>
            </a:r>
          </a:p>
          <a:p>
            <a:pPr algn="just">
              <a:buNone/>
            </a:pPr>
            <a:endParaRPr lang="en-US" sz="3000" dirty="0">
              <a:latin typeface="Times New Roman" panose="02020603050405020304" pitchFamily="18" charset="0"/>
              <a:cs typeface="Times New Roman" panose="02020603050405020304" pitchFamily="18" charset="0"/>
            </a:endParaRPr>
          </a:p>
          <a:p>
            <a:pPr algn="just">
              <a:buNone/>
            </a:pPr>
            <a:r>
              <a:rPr lang="en-US" sz="3000" b="1" dirty="0" smtClean="0">
                <a:latin typeface="Times New Roman" panose="02020603050405020304" pitchFamily="18" charset="0"/>
                <a:cs typeface="Times New Roman" panose="02020603050405020304" pitchFamily="18" charset="0"/>
              </a:rPr>
              <a:t>2-Lamina </a:t>
            </a:r>
            <a:r>
              <a:rPr lang="en-US" sz="3000" b="1" dirty="0" err="1" smtClean="0">
                <a:latin typeface="Times New Roman" panose="02020603050405020304" pitchFamily="18" charset="0"/>
                <a:cs typeface="Times New Roman" panose="02020603050405020304" pitchFamily="18" charset="0"/>
              </a:rPr>
              <a:t>propria</a:t>
            </a:r>
            <a:r>
              <a:rPr lang="en-US" sz="3000" b="1" dirty="0" smtClean="0">
                <a:latin typeface="Times New Roman" panose="02020603050405020304" pitchFamily="18" charset="0"/>
                <a:cs typeface="Times New Roman" panose="02020603050405020304" pitchFamily="18" charset="0"/>
              </a:rPr>
              <a:t>:</a:t>
            </a:r>
            <a:endParaRPr lang="en-US" sz="3000" dirty="0" smtClean="0">
              <a:latin typeface="Times New Roman" panose="02020603050405020304" pitchFamily="18" charset="0"/>
              <a:cs typeface="Times New Roman" panose="02020603050405020304" pitchFamily="18" charset="0"/>
            </a:endParaRPr>
          </a:p>
          <a:p>
            <a:pPr algn="just">
              <a:buNone/>
            </a:pPr>
            <a:r>
              <a:rPr lang="en-US" sz="3000" dirty="0" smtClean="0">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loose c.t from the core of the Villi, which like trees of a forest rise above the surface of the small intestine.</a:t>
            </a:r>
          </a:p>
          <a:p>
            <a:pPr algn="just">
              <a:buNone/>
            </a:pPr>
            <a:r>
              <a:rPr lang="en-US" sz="3000" dirty="0">
                <a:latin typeface="Times New Roman" panose="02020603050405020304" pitchFamily="18" charset="0"/>
                <a:cs typeface="Times New Roman" panose="02020603050405020304" pitchFamily="18" charset="0"/>
              </a:rPr>
              <a:t>-the remainder of the lamina </a:t>
            </a:r>
            <a:r>
              <a:rPr lang="en-US" sz="3000" dirty="0" err="1">
                <a:latin typeface="Times New Roman" panose="02020603050405020304" pitchFamily="18" charset="0"/>
                <a:cs typeface="Times New Roman" panose="02020603050405020304" pitchFamily="18" charset="0"/>
              </a:rPr>
              <a:t>propria</a:t>
            </a:r>
            <a:r>
              <a:rPr lang="en-US" sz="3000" dirty="0">
                <a:latin typeface="Times New Roman" panose="02020603050405020304" pitchFamily="18" charset="0"/>
                <a:cs typeface="Times New Roman" panose="02020603050405020304" pitchFamily="18" charset="0"/>
              </a:rPr>
              <a:t>, extending down to the </a:t>
            </a:r>
            <a:r>
              <a:rPr lang="en-US" sz="3000" dirty="0" err="1">
                <a:latin typeface="Times New Roman" panose="02020603050405020304" pitchFamily="18" charset="0"/>
                <a:cs typeface="Times New Roman" panose="02020603050405020304" pitchFamily="18" charset="0"/>
              </a:rPr>
              <a:t>muscularis</a:t>
            </a:r>
            <a:r>
              <a:rPr lang="en-US" sz="3000" dirty="0">
                <a:latin typeface="Times New Roman" panose="02020603050405020304" pitchFamily="18" charset="0"/>
                <a:cs typeface="Times New Roman" panose="02020603050405020304" pitchFamily="18" charset="0"/>
              </a:rPr>
              <a:t> mucosa, is compressed in to thin sheets of highly vascular zed c.t by numerous tubular intestinal glands (Crypts of </a:t>
            </a:r>
            <a:r>
              <a:rPr lang="en-US" sz="3000" dirty="0" err="1">
                <a:latin typeface="Times New Roman" panose="02020603050405020304" pitchFamily="18" charset="0"/>
                <a:cs typeface="Times New Roman" panose="02020603050405020304" pitchFamily="18" charset="0"/>
              </a:rPr>
              <a:t>Lieberkuhn</a:t>
            </a:r>
            <a:r>
              <a:rPr lang="en-US" sz="3000" dirty="0">
                <a:latin typeface="Times New Roman" panose="02020603050405020304" pitchFamily="18" charset="0"/>
                <a:cs typeface="Times New Roman" panose="02020603050405020304" pitchFamily="18" charset="0"/>
              </a:rPr>
              <a:t>).</a:t>
            </a:r>
          </a:p>
          <a:p>
            <a:pPr algn="just">
              <a:buNone/>
            </a:pPr>
            <a:r>
              <a:rPr lang="en-US" sz="3000" dirty="0">
                <a:latin typeface="Times New Roman" panose="02020603050405020304" pitchFamily="18" charset="0"/>
                <a:cs typeface="Times New Roman" panose="02020603050405020304" pitchFamily="18" charset="0"/>
              </a:rPr>
              <a:t>-rich by lymphoid cells.</a:t>
            </a:r>
            <a:endParaRPr lang="en-GB" sz="30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2" name="Title 1"/>
          <p:cNvSpPr>
            <a:spLocks noGrp="1"/>
          </p:cNvSpPr>
          <p:nvPr>
            <p:ph type="title"/>
          </p:nvPr>
        </p:nvSpPr>
        <p:spPr>
          <a:xfrm>
            <a:off x="457200" y="0"/>
            <a:ext cx="8229600" cy="228600"/>
          </a:xfrm>
        </p:spPr>
        <p:txBody>
          <a:bodyPr>
            <a:normAutofit fontScale="90000"/>
          </a:bodyPr>
          <a:lstStyle/>
          <a:p>
            <a:endParaRPr lang="en-US" dirty="0"/>
          </a:p>
        </p:txBody>
      </p:sp>
    </p:spTree>
    <p:extLst>
      <p:ext uri="{BB962C8B-B14F-4D97-AF65-F5344CB8AC3E}">
        <p14:creationId xmlns:p14="http://schemas.microsoft.com/office/powerpoint/2010/main" val="3991889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324600"/>
          </a:xfrm>
        </p:spPr>
        <p:txBody>
          <a:bodyPr>
            <a:normAutofit lnSpcReduction="10000"/>
          </a:bodyPr>
          <a:lstStyle/>
          <a:p>
            <a:pPr>
              <a:buNone/>
            </a:pPr>
            <a:r>
              <a:rPr lang="en-US" sz="3000" b="1" dirty="0">
                <a:latin typeface="Times New Roman" panose="02020603050405020304" pitchFamily="18" charset="0"/>
                <a:cs typeface="Times New Roman" panose="02020603050405020304" pitchFamily="18" charset="0"/>
              </a:rPr>
              <a:t>Crypts of </a:t>
            </a:r>
            <a:r>
              <a:rPr lang="en-US" sz="3000" b="1" dirty="0" err="1">
                <a:latin typeface="Times New Roman" panose="02020603050405020304" pitchFamily="18" charset="0"/>
                <a:cs typeface="Times New Roman" panose="02020603050405020304" pitchFamily="18" charset="0"/>
              </a:rPr>
              <a:t>Lieberkuhn</a:t>
            </a:r>
            <a:endParaRPr lang="en-US" sz="3000" b="1" dirty="0">
              <a:latin typeface="Times New Roman" panose="02020603050405020304" pitchFamily="18" charset="0"/>
              <a:cs typeface="Times New Roman" panose="02020603050405020304" pitchFamily="18" charset="0"/>
            </a:endParaRPr>
          </a:p>
          <a:p>
            <a:pPr algn="just">
              <a:buNone/>
            </a:pPr>
            <a:r>
              <a:rPr lang="en-US" sz="3000" dirty="0">
                <a:latin typeface="Times New Roman" panose="02020603050405020304" pitchFamily="18" charset="0"/>
                <a:cs typeface="Times New Roman" panose="02020603050405020304" pitchFamily="18" charset="0"/>
              </a:rPr>
              <a:t>-simple tubular glands, open in to the </a:t>
            </a:r>
            <a:r>
              <a:rPr lang="en-US" sz="3000" dirty="0" err="1">
                <a:latin typeface="Times New Roman" panose="02020603050405020304" pitchFamily="18" charset="0"/>
                <a:cs typeface="Times New Roman" panose="02020603050405020304" pitchFamily="18" charset="0"/>
              </a:rPr>
              <a:t>intervillar</a:t>
            </a:r>
            <a:r>
              <a:rPr lang="en-US" sz="3000" dirty="0">
                <a:latin typeface="Times New Roman" panose="02020603050405020304" pitchFamily="18" charset="0"/>
                <a:cs typeface="Times New Roman" panose="02020603050405020304" pitchFamily="18" charset="0"/>
              </a:rPr>
              <a:t> spaces.</a:t>
            </a:r>
          </a:p>
          <a:p>
            <a:pPr algn="just">
              <a:buNone/>
            </a:pPr>
            <a:r>
              <a:rPr lang="en-US" sz="3000" dirty="0">
                <a:latin typeface="Times New Roman" panose="02020603050405020304" pitchFamily="18" charset="0"/>
                <a:cs typeface="Times New Roman" panose="02020603050405020304" pitchFamily="18" charset="0"/>
              </a:rPr>
              <a:t>-composed of surface absorptive cells, goblet cells, regenerative cells, DNES cells and </a:t>
            </a:r>
            <a:r>
              <a:rPr lang="en-US" sz="3000" dirty="0" err="1">
                <a:latin typeface="Times New Roman" panose="02020603050405020304" pitchFamily="18" charset="0"/>
                <a:cs typeface="Times New Roman" panose="02020603050405020304" pitchFamily="18" charset="0"/>
              </a:rPr>
              <a:t>paneth</a:t>
            </a:r>
            <a:r>
              <a:rPr lang="en-US" sz="3000" dirty="0">
                <a:latin typeface="Times New Roman" panose="02020603050405020304" pitchFamily="18" charset="0"/>
                <a:cs typeface="Times New Roman" panose="02020603050405020304" pitchFamily="18" charset="0"/>
              </a:rPr>
              <a:t> cells.</a:t>
            </a:r>
          </a:p>
          <a:p>
            <a:pPr algn="just">
              <a:buNone/>
            </a:pPr>
            <a:r>
              <a:rPr lang="en-US" sz="3000" dirty="0">
                <a:latin typeface="Times New Roman" panose="02020603050405020304" pitchFamily="18" charset="0"/>
                <a:cs typeface="Times New Roman" panose="02020603050405020304" pitchFamily="18" charset="0"/>
              </a:rPr>
              <a:t>-surface cells and goblet cells occupy the upper half of the gland.</a:t>
            </a:r>
          </a:p>
          <a:p>
            <a:pPr algn="just">
              <a:buNone/>
            </a:pPr>
            <a:r>
              <a:rPr lang="en-US" sz="3000" dirty="0">
                <a:latin typeface="Times New Roman" panose="02020603050405020304" pitchFamily="18" charset="0"/>
                <a:cs typeface="Times New Roman" panose="02020603050405020304" pitchFamily="18" charset="0"/>
              </a:rPr>
              <a:t>-the basal half of the gland has no surface absorptive cells and a few goblet cells, instead , most of the cells are regenerative cells DNES cells and </a:t>
            </a:r>
            <a:r>
              <a:rPr lang="en-US" sz="3000" dirty="0" smtClean="0">
                <a:latin typeface="Times New Roman" panose="02020603050405020304" pitchFamily="18" charset="0"/>
                <a:cs typeface="Times New Roman" panose="02020603050405020304" pitchFamily="18" charset="0"/>
              </a:rPr>
              <a:t>Paneth </a:t>
            </a:r>
            <a:r>
              <a:rPr lang="en-US" sz="3000" dirty="0">
                <a:latin typeface="Times New Roman" panose="02020603050405020304" pitchFamily="18" charset="0"/>
                <a:cs typeface="Times New Roman" panose="02020603050405020304" pitchFamily="18" charset="0"/>
              </a:rPr>
              <a:t>cells.</a:t>
            </a:r>
          </a:p>
          <a:p>
            <a:pPr algn="just">
              <a:buNone/>
            </a:pPr>
            <a:r>
              <a:rPr lang="en-US" sz="3000" b="1" dirty="0">
                <a:latin typeface="Times New Roman" panose="02020603050405020304" pitchFamily="18" charset="0"/>
                <a:cs typeface="Times New Roman" panose="02020603050405020304" pitchFamily="18" charset="0"/>
              </a:rPr>
              <a:t>*Regenerative cells:</a:t>
            </a:r>
          </a:p>
          <a:p>
            <a:pPr algn="just">
              <a:buNone/>
            </a:pPr>
            <a:r>
              <a:rPr lang="en-US" sz="3000" dirty="0">
                <a:latin typeface="Times New Roman" panose="02020603050405020304" pitchFamily="18" charset="0"/>
                <a:cs typeface="Times New Roman" panose="02020603050405020304" pitchFamily="18" charset="0"/>
              </a:rPr>
              <a:t>- are stem cells that extensively proliferate to repopulate the epithelium of the crypts, mucosal surface and villi.</a:t>
            </a:r>
            <a:endParaRPr lang="en-GB" sz="30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2" name="Title 1"/>
          <p:cNvSpPr>
            <a:spLocks noGrp="1"/>
          </p:cNvSpPr>
          <p:nvPr>
            <p:ph type="title"/>
          </p:nvPr>
        </p:nvSpPr>
        <p:spPr>
          <a:xfrm>
            <a:off x="457200" y="152400"/>
            <a:ext cx="8229600" cy="76200"/>
          </a:xfrm>
        </p:spPr>
        <p:txBody>
          <a:bodyPr>
            <a:normAutofit fontScale="90000"/>
          </a:bodyPr>
          <a:lstStyle/>
          <a:p>
            <a:endParaRPr lang="en-US" dirty="0"/>
          </a:p>
        </p:txBody>
      </p:sp>
    </p:spTree>
    <p:extLst>
      <p:ext uri="{BB962C8B-B14F-4D97-AF65-F5344CB8AC3E}">
        <p14:creationId xmlns:p14="http://schemas.microsoft.com/office/powerpoint/2010/main" val="4140480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400800"/>
          </a:xfrm>
        </p:spPr>
        <p:txBody>
          <a:bodyPr>
            <a:normAutofit/>
          </a:bodyPr>
          <a:lstStyle/>
          <a:p>
            <a:pPr>
              <a:buNone/>
            </a:pPr>
            <a:r>
              <a:rPr lang="en-US" dirty="0"/>
              <a:t>-</a:t>
            </a:r>
            <a:r>
              <a:rPr lang="en-US" sz="2800" dirty="0">
                <a:latin typeface="Times New Roman" panose="02020603050405020304" pitchFamily="18" charset="0"/>
                <a:cs typeface="Times New Roman" panose="02020603050405020304" pitchFamily="18" charset="0"/>
              </a:rPr>
              <a:t>narrow cells.</a:t>
            </a:r>
          </a:p>
          <a:p>
            <a:pPr algn="just">
              <a:buNone/>
            </a:pPr>
            <a:r>
              <a:rPr lang="en-US" sz="2800" dirty="0">
                <a:latin typeface="Times New Roman" panose="02020603050405020304" pitchFamily="18" charset="0"/>
                <a:cs typeface="Times New Roman" panose="02020603050405020304" pitchFamily="18" charset="0"/>
              </a:rPr>
              <a:t>-display few organelles but many free ribosome's, their single, basally located, oval nuclei.</a:t>
            </a:r>
          </a:p>
          <a:p>
            <a:pPr algn="just">
              <a:buNone/>
            </a:pPr>
            <a:r>
              <a:rPr lang="en-US" sz="2800" b="1" dirty="0">
                <a:latin typeface="Times New Roman" panose="02020603050405020304" pitchFamily="18" charset="0"/>
                <a:cs typeface="Times New Roman" panose="02020603050405020304" pitchFamily="18" charset="0"/>
              </a:rPr>
              <a:t>*Paneth cells:</a:t>
            </a:r>
          </a:p>
          <a:p>
            <a:pPr algn="just">
              <a:buNone/>
            </a:pPr>
            <a:r>
              <a:rPr lang="en-US" sz="2800" dirty="0">
                <a:latin typeface="Times New Roman" panose="02020603050405020304" pitchFamily="18" charset="0"/>
                <a:cs typeface="Times New Roman" panose="02020603050405020304" pitchFamily="18" charset="0"/>
              </a:rPr>
              <a:t>-clearly distinguishable because of the presence of large, eosinophilic, apical secretory granules.</a:t>
            </a:r>
          </a:p>
          <a:p>
            <a:pPr algn="just">
              <a:buNone/>
            </a:pPr>
            <a:r>
              <a:rPr lang="en-US" sz="2800" dirty="0">
                <a:latin typeface="Times New Roman" panose="02020603050405020304" pitchFamily="18" charset="0"/>
                <a:cs typeface="Times New Roman" panose="02020603050405020304" pitchFamily="18" charset="0"/>
              </a:rPr>
              <a:t>-pyramid-shaped cells.</a:t>
            </a:r>
          </a:p>
          <a:p>
            <a:pPr algn="just">
              <a:buNone/>
            </a:pPr>
            <a:r>
              <a:rPr lang="en-US" sz="2800" dirty="0">
                <a:latin typeface="Times New Roman" panose="02020603050405020304" pitchFamily="18" charset="0"/>
                <a:cs typeface="Times New Roman" panose="02020603050405020304" pitchFamily="18" charset="0"/>
              </a:rPr>
              <a:t>-occupy the bottom of the crypts of </a:t>
            </a:r>
            <a:r>
              <a:rPr lang="en-US" sz="2800" dirty="0" err="1">
                <a:latin typeface="Times New Roman" panose="02020603050405020304" pitchFamily="18" charset="0"/>
                <a:cs typeface="Times New Roman" panose="02020603050405020304" pitchFamily="18" charset="0"/>
              </a:rPr>
              <a:t>Lieberkuhn</a:t>
            </a:r>
            <a:r>
              <a:rPr lang="en-US" sz="2800" dirty="0">
                <a:latin typeface="Times New Roman" panose="02020603050405020304" pitchFamily="18" charset="0"/>
                <a:cs typeface="Times New Roman" panose="02020603050405020304" pitchFamily="18" charset="0"/>
              </a:rPr>
              <a:t>.</a:t>
            </a:r>
          </a:p>
          <a:p>
            <a:pPr algn="just">
              <a:buNone/>
            </a:pPr>
            <a:r>
              <a:rPr lang="en-US" sz="2800" dirty="0">
                <a:latin typeface="Times New Roman" panose="02020603050405020304" pitchFamily="18" charset="0"/>
                <a:cs typeface="Times New Roman" panose="02020603050405020304" pitchFamily="18" charset="0"/>
              </a:rPr>
              <a:t>-manufacture the antibacterial agent lysozyme.</a:t>
            </a:r>
          </a:p>
          <a:p>
            <a:pPr algn="just">
              <a:buNone/>
            </a:pPr>
            <a:r>
              <a:rPr lang="en-US" sz="2800" dirty="0">
                <a:latin typeface="Times New Roman" panose="02020603050405020304" pitchFamily="18" charset="0"/>
                <a:cs typeface="Times New Roman" panose="02020603050405020304" pitchFamily="18" charset="0"/>
              </a:rPr>
              <a:t>-display well developed Golgi complex, a large complement of RER, mitochondria and large apical secretory granules.</a:t>
            </a:r>
            <a:endParaRPr lang="en-GB" sz="28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2" name="Title 1"/>
          <p:cNvSpPr>
            <a:spLocks noGrp="1"/>
          </p:cNvSpPr>
          <p:nvPr>
            <p:ph type="title"/>
          </p:nvPr>
        </p:nvSpPr>
        <p:spPr>
          <a:xfrm>
            <a:off x="457200" y="152400"/>
            <a:ext cx="8229600" cy="45719"/>
          </a:xfrm>
        </p:spPr>
        <p:txBody>
          <a:bodyPr>
            <a:normAutofit fontScale="90000"/>
          </a:bodyPr>
          <a:lstStyle/>
          <a:p>
            <a:endParaRPr lang="en-US" dirty="0"/>
          </a:p>
        </p:txBody>
      </p:sp>
    </p:spTree>
    <p:extLst>
      <p:ext uri="{BB962C8B-B14F-4D97-AF65-F5344CB8AC3E}">
        <p14:creationId xmlns:p14="http://schemas.microsoft.com/office/powerpoint/2010/main" val="3560651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400800"/>
          </a:xfrm>
        </p:spPr>
        <p:txBody>
          <a:bodyPr/>
          <a:lstStyle/>
          <a:p>
            <a:pPr>
              <a:buNone/>
            </a:pPr>
            <a:r>
              <a:rPr lang="en-US" b="1" i="1" dirty="0">
                <a:latin typeface="Times New Roman" panose="02020603050405020304" pitchFamily="18" charset="0"/>
                <a:cs typeface="Times New Roman" panose="02020603050405020304" pitchFamily="18" charset="0"/>
              </a:rPr>
              <a:t>Muscularis Mucosa:</a:t>
            </a:r>
          </a:p>
          <a:p>
            <a:pPr algn="just">
              <a:buNone/>
            </a:pPr>
            <a:r>
              <a:rPr lang="en-US" sz="2800" dirty="0">
                <a:latin typeface="Times New Roman" panose="02020603050405020304" pitchFamily="18" charset="0"/>
                <a:cs typeface="Times New Roman" panose="02020603050405020304" pitchFamily="18" charset="0"/>
              </a:rPr>
              <a:t>-composed of inner circular layer and outer longitudinal layer of smooth muscle cells.</a:t>
            </a:r>
          </a:p>
          <a:p>
            <a:pPr algn="just">
              <a:buNone/>
            </a:pPr>
            <a:r>
              <a:rPr lang="en-US" sz="2800" dirty="0">
                <a:latin typeface="Times New Roman" panose="02020603050405020304" pitchFamily="18" charset="0"/>
                <a:cs typeface="Times New Roman" panose="02020603050405020304" pitchFamily="18" charset="0"/>
              </a:rPr>
              <a:t>-muscle fiber from the inner circular layer enter the villus and extend through its core to the tip of the c.t.</a:t>
            </a:r>
          </a:p>
          <a:p>
            <a:pPr algn="just">
              <a:buNone/>
            </a:pPr>
            <a:r>
              <a:rPr lang="en-US" sz="2800" dirty="0">
                <a:latin typeface="Times New Roman" panose="02020603050405020304" pitchFamily="18" charset="0"/>
                <a:cs typeface="Times New Roman" panose="02020603050405020304" pitchFamily="18" charset="0"/>
              </a:rPr>
              <a:t>-during the digestion, theses muscle fibers rhythmically contracts, shortening the villus several times a minute</a:t>
            </a:r>
            <a:r>
              <a:rPr lang="en-US" sz="2800" dirty="0" smtClean="0">
                <a:latin typeface="Times New Roman" panose="02020603050405020304" pitchFamily="18" charset="0"/>
                <a:cs typeface="Times New Roman" panose="02020603050405020304" pitchFamily="18" charset="0"/>
              </a:rPr>
              <a:t>.</a:t>
            </a:r>
          </a:p>
          <a:p>
            <a:pPr algn="just">
              <a:buNone/>
            </a:pPr>
            <a:r>
              <a:rPr lang="en-US" b="1" i="1" dirty="0" smtClean="0">
                <a:latin typeface="Times New Roman" panose="02020603050405020304" pitchFamily="18" charset="0"/>
                <a:cs typeface="Times New Roman" panose="02020603050405020304" pitchFamily="18" charset="0"/>
              </a:rPr>
              <a:t>Sub mucosa</a:t>
            </a:r>
            <a:endParaRPr lang="en-US" dirty="0"/>
          </a:p>
          <a:p>
            <a:pPr algn="just"/>
            <a:r>
              <a:rPr lang="en-US" sz="2800" dirty="0">
                <a:latin typeface="Times New Roman" panose="02020603050405020304" pitchFamily="18" charset="0"/>
                <a:cs typeface="Times New Roman" panose="02020603050405020304" pitchFamily="18" charset="0"/>
              </a:rPr>
              <a:t>The submucosa has larger blood and lymph vessels and the diffuse, interconnected neurons of the </a:t>
            </a:r>
            <a:r>
              <a:rPr lang="en-US" sz="2800" b="1" dirty="0">
                <a:latin typeface="Times New Roman" panose="02020603050405020304" pitchFamily="18" charset="0"/>
                <a:cs typeface="Times New Roman" panose="02020603050405020304" pitchFamily="18" charset="0"/>
              </a:rPr>
              <a:t>submucosal (Meissner) nerve plexus </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2" name="Title 1"/>
          <p:cNvSpPr>
            <a:spLocks noGrp="1"/>
          </p:cNvSpPr>
          <p:nvPr>
            <p:ph type="title"/>
          </p:nvPr>
        </p:nvSpPr>
        <p:spPr>
          <a:xfrm flipV="1">
            <a:off x="457200" y="0"/>
            <a:ext cx="8229600" cy="76200"/>
          </a:xfrm>
        </p:spPr>
        <p:txBody>
          <a:bodyPr>
            <a:normAutofit fontScale="90000"/>
          </a:bodyPr>
          <a:lstStyle/>
          <a:p>
            <a:endParaRPr lang="en-US" dirty="0"/>
          </a:p>
        </p:txBody>
      </p:sp>
    </p:spTree>
    <p:extLst>
      <p:ext uri="{BB962C8B-B14F-4D97-AF65-F5344CB8AC3E}">
        <p14:creationId xmlns:p14="http://schemas.microsoft.com/office/powerpoint/2010/main" val="708383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324600"/>
          </a:xfrm>
        </p:spPr>
        <p:txBody>
          <a:bodyPr>
            <a:normAutofit fontScale="92500"/>
          </a:bodyPr>
          <a:lstStyle/>
          <a:p>
            <a:pPr marL="0" indent="0">
              <a:buNone/>
            </a:pPr>
            <a:endParaRPr lang="en-US" dirty="0"/>
          </a:p>
          <a:p>
            <a:pPr algn="just"/>
            <a:r>
              <a:rPr lang="en-US" sz="2800" dirty="0">
                <a:latin typeface="Times New Roman" panose="02020603050405020304" pitchFamily="18" charset="0"/>
                <a:cs typeface="Times New Roman" panose="02020603050405020304" pitchFamily="18" charset="0"/>
              </a:rPr>
              <a:t>The proximal part of the duodenum has in the submucosa and mucosa large clusters of </a:t>
            </a:r>
          </a:p>
          <a:p>
            <a:pPr algn="just"/>
            <a:r>
              <a:rPr lang="en-US" sz="2800" dirty="0">
                <a:latin typeface="Times New Roman" panose="02020603050405020304" pitchFamily="18" charset="0"/>
                <a:cs typeface="Times New Roman" panose="02020603050405020304" pitchFamily="18" charset="0"/>
              </a:rPr>
              <a:t>branched tubular mucous glands, the </a:t>
            </a:r>
            <a:r>
              <a:rPr lang="en-US" sz="2800" b="1" dirty="0">
                <a:latin typeface="Times New Roman" panose="02020603050405020304" pitchFamily="18" charset="0"/>
                <a:cs typeface="Times New Roman" panose="02020603050405020304" pitchFamily="18" charset="0"/>
              </a:rPr>
              <a:t>duodenal (or- Brunner) glands, </a:t>
            </a:r>
            <a:r>
              <a:rPr lang="en-US" sz="2800" dirty="0">
                <a:latin typeface="Times New Roman" panose="02020603050405020304" pitchFamily="18" charset="0"/>
                <a:cs typeface="Times New Roman" panose="02020603050405020304" pitchFamily="18" charset="0"/>
              </a:rPr>
              <a:t>with small excretory ducts opening among the intestinal crypts. Mucus from these glands is distinctly alkaline (pH 8.1-9.3), which neutralizes chyme entering the duodenum from the pylorus, protecting the mucous membrane, and bringing the intestinal contents to the optimum pH for pancreatic enzyme action. </a:t>
            </a:r>
            <a:endParaRPr lang="en-US" sz="2800" dirty="0"/>
          </a:p>
          <a:p>
            <a:pPr algn="just"/>
            <a:r>
              <a:rPr lang="en-US" sz="3000" dirty="0">
                <a:latin typeface="Times New Roman" panose="02020603050405020304" pitchFamily="18" charset="0"/>
                <a:cs typeface="Times New Roman" panose="02020603050405020304" pitchFamily="18" charset="0"/>
              </a:rPr>
              <a:t>In the ileum both the lamina </a:t>
            </a:r>
            <a:r>
              <a:rPr lang="en-US" sz="3000" dirty="0" err="1">
                <a:latin typeface="Times New Roman" panose="02020603050405020304" pitchFamily="18" charset="0"/>
                <a:cs typeface="Times New Roman" panose="02020603050405020304" pitchFamily="18" charset="0"/>
              </a:rPr>
              <a:t>propria</a:t>
            </a:r>
            <a:r>
              <a:rPr lang="en-US" sz="3000" dirty="0">
                <a:latin typeface="Times New Roman" panose="02020603050405020304" pitchFamily="18" charset="0"/>
                <a:cs typeface="Times New Roman" panose="02020603050405020304" pitchFamily="18" charset="0"/>
              </a:rPr>
              <a:t> and submucosa contain well-developed mucosa-associated lymphoid tissue (MALT), consisting of the large lymphoid nodule aggregates known </a:t>
            </a:r>
            <a:r>
              <a:rPr lang="en-US" sz="3000" b="1" dirty="0">
                <a:latin typeface="Times New Roman" panose="02020603050405020304" pitchFamily="18" charset="0"/>
                <a:cs typeface="Times New Roman" panose="02020603050405020304" pitchFamily="18" charset="0"/>
              </a:rPr>
              <a:t>as Peyer </a:t>
            </a:r>
            <a:r>
              <a:rPr lang="en-US" sz="3000" b="1" dirty="0" smtClean="0">
                <a:latin typeface="Times New Roman" panose="02020603050405020304" pitchFamily="18" charset="0"/>
                <a:cs typeface="Times New Roman" panose="02020603050405020304" pitchFamily="18" charset="0"/>
              </a:rPr>
              <a:t>patch </a:t>
            </a:r>
            <a:r>
              <a:rPr lang="en-US" sz="3000" dirty="0">
                <a:latin typeface="Times New Roman" panose="02020603050405020304" pitchFamily="18" charset="0"/>
                <a:cs typeface="Times New Roman" panose="02020603050405020304" pitchFamily="18" charset="0"/>
              </a:rPr>
              <a:t>underlying the epithelial </a:t>
            </a:r>
            <a:r>
              <a:rPr lang="en-US" sz="3000" b="1" dirty="0">
                <a:latin typeface="Times New Roman" panose="02020603050405020304" pitchFamily="18" charset="0"/>
                <a:cs typeface="Times New Roman" panose="02020603050405020304" pitchFamily="18" charset="0"/>
              </a:rPr>
              <a:t>M cells</a:t>
            </a:r>
            <a:r>
              <a:rPr lang="en-US" sz="3000" dirty="0">
                <a:latin typeface="Times New Roman" panose="02020603050405020304" pitchFamily="18" charset="0"/>
                <a:cs typeface="Times New Roman" panose="02020603050405020304" pitchFamily="18" charset="0"/>
              </a:rPr>
              <a:t>. </a:t>
            </a:r>
          </a:p>
          <a:p>
            <a:pPr algn="just"/>
            <a:endParaRPr lang="en-US" sz="3000" dirty="0">
              <a:latin typeface="Times New Roman" panose="02020603050405020304" pitchFamily="18" charset="0"/>
              <a:cs typeface="Times New Roman" panose="02020603050405020304" pitchFamily="18" charset="0"/>
            </a:endParaRPr>
          </a:p>
          <a:p>
            <a:pPr marL="0" indent="0" algn="just">
              <a:buNone/>
            </a:pPr>
            <a:endParaRPr lang="en-US" sz="30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457200" y="76200"/>
            <a:ext cx="8229600" cy="76200"/>
          </a:xfrm>
        </p:spPr>
        <p:txBody>
          <a:bodyPr>
            <a:normAutofit fontScale="90000"/>
          </a:bodyPr>
          <a:lstStyle/>
          <a:p>
            <a:endParaRPr lang="en-US" dirty="0"/>
          </a:p>
        </p:txBody>
      </p:sp>
    </p:spTree>
    <p:extLst>
      <p:ext uri="{BB962C8B-B14F-4D97-AF65-F5344CB8AC3E}">
        <p14:creationId xmlns:p14="http://schemas.microsoft.com/office/powerpoint/2010/main" val="3954846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76200" y="0"/>
            <a:ext cx="8763000" cy="6858000"/>
          </a:xfrm>
          <a:prstGeom prst="rect">
            <a:avLst/>
          </a:prstGeom>
        </p:spPr>
      </p:pic>
    </p:spTree>
    <p:extLst>
      <p:ext uri="{BB962C8B-B14F-4D97-AF65-F5344CB8AC3E}">
        <p14:creationId xmlns:p14="http://schemas.microsoft.com/office/powerpoint/2010/main" val="1924156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77000"/>
          </a:xfrm>
        </p:spPr>
        <p:txBody>
          <a:bodyPr>
            <a:noAutofit/>
          </a:bodyPr>
          <a:lstStyle/>
          <a:p>
            <a:pPr marL="0" indent="0" algn="just">
              <a:buNone/>
            </a:pPr>
            <a:r>
              <a:rPr lang="ar-IQ" sz="3600" b="1" i="1" dirty="0" smtClean="0">
                <a:solidFill>
                  <a:srgbClr val="FF0000"/>
                </a:solidFill>
                <a:latin typeface="Times New Roman" panose="02020603050405020304" pitchFamily="18" charset="0"/>
                <a:cs typeface="Times New Roman" panose="02020603050405020304" pitchFamily="18" charset="0"/>
              </a:rPr>
              <a:t>Small intestine</a:t>
            </a:r>
          </a:p>
          <a:p>
            <a:pPr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7m </a:t>
            </a:r>
            <a:r>
              <a:rPr lang="en-US" sz="2800" dirty="0">
                <a:latin typeface="Times New Roman" panose="02020603050405020304" pitchFamily="18" charset="0"/>
                <a:cs typeface="Times New Roman" panose="02020603050405020304" pitchFamily="18" charset="0"/>
              </a:rPr>
              <a:t>of length is the longest region of the alimentary tract</a:t>
            </a:r>
          </a:p>
          <a:p>
            <a:pPr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anatomically </a:t>
            </a:r>
            <a:r>
              <a:rPr lang="en-US" sz="2800" dirty="0">
                <a:latin typeface="Times New Roman" panose="02020603050405020304" pitchFamily="18" charset="0"/>
                <a:cs typeface="Times New Roman" panose="02020603050405020304" pitchFamily="18" charset="0"/>
              </a:rPr>
              <a:t>in to three regions, duodenum, jejunum and </a:t>
            </a:r>
            <a:r>
              <a:rPr lang="en-US" sz="2800" dirty="0" smtClean="0">
                <a:latin typeface="Times New Roman" panose="02020603050405020304" pitchFamily="18" charset="0"/>
                <a:cs typeface="Times New Roman" panose="02020603050405020304" pitchFamily="18" charset="0"/>
              </a:rPr>
              <a:t>ileum </a:t>
            </a:r>
            <a:r>
              <a:rPr lang="ar-IQ" sz="2800" dirty="0" smtClean="0">
                <a:latin typeface="Times New Roman" panose="02020603050405020304" pitchFamily="18" charset="0"/>
                <a:cs typeface="Times New Roman" panose="02020603050405020304" pitchFamily="18" charset="0"/>
              </a:rPr>
              <a:t>,</a:t>
            </a:r>
            <a:r>
              <a:rPr lang="en-US" sz="2800" dirty="0"/>
              <a:t> </a:t>
            </a:r>
            <a:r>
              <a:rPr lang="en-US" sz="2800" dirty="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hese </a:t>
            </a:r>
            <a:r>
              <a:rPr lang="en-US" sz="2800" dirty="0">
                <a:latin typeface="Times New Roman" panose="02020603050405020304" pitchFamily="18" charset="0"/>
                <a:cs typeface="Times New Roman" panose="02020603050405020304" pitchFamily="18" charset="0"/>
              </a:rPr>
              <a:t>segments have most histologic features in common and are discussed together. </a:t>
            </a:r>
          </a:p>
          <a:p>
            <a:pPr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digests food material and absorbs end products of the digestive process..</a:t>
            </a:r>
          </a:p>
          <a:p>
            <a:pPr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to </a:t>
            </a:r>
            <a:r>
              <a:rPr lang="en-US" sz="2800" dirty="0">
                <a:latin typeface="Times New Roman" panose="02020603050405020304" pitchFamily="18" charset="0"/>
                <a:cs typeface="Times New Roman" panose="02020603050405020304" pitchFamily="18" charset="0"/>
              </a:rPr>
              <a:t>perform its digestive functions, the first region of the small intestine, the duodenum, receives enzymes and alkaline buffer from the pancreas and bile from the liver, additionally, epithelial cells and glands of the mucosa contribute buffer and enzymes to facilitate digestion.</a:t>
            </a:r>
            <a:endParaRPr lang="en-GB"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457200" y="76200"/>
            <a:ext cx="8229600" cy="76200"/>
          </a:xfrm>
        </p:spPr>
        <p:txBody>
          <a:bodyPr>
            <a:normAutofit fontScale="90000"/>
          </a:bodyPr>
          <a:lstStyle/>
          <a:p>
            <a:endParaRPr lang="en-US" dirty="0"/>
          </a:p>
        </p:txBody>
      </p:sp>
    </p:spTree>
    <p:extLst>
      <p:ext uri="{BB962C8B-B14F-4D97-AF65-F5344CB8AC3E}">
        <p14:creationId xmlns:p14="http://schemas.microsoft.com/office/powerpoint/2010/main" val="2896836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6868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785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248400"/>
          </a:xfrm>
        </p:spPr>
        <p:txBody>
          <a:bodyPr>
            <a:normAutofit/>
          </a:bodyPr>
          <a:lstStyle/>
          <a:p>
            <a:pPr marL="0" indent="0">
              <a:buNone/>
            </a:pPr>
            <a:r>
              <a:rPr lang="en-US" b="1" i="1" dirty="0" smtClean="0">
                <a:latin typeface="Times New Roman" panose="02020603050405020304" pitchFamily="18" charset="0"/>
                <a:cs typeface="Times New Roman" panose="02020603050405020304" pitchFamily="18" charset="0"/>
              </a:rPr>
              <a:t>Muscularis externa</a:t>
            </a:r>
            <a:endParaRPr lang="en-US" dirty="0"/>
          </a:p>
          <a:p>
            <a:pPr algn="just"/>
            <a:r>
              <a:rPr lang="en-US" sz="2800" dirty="0" smtClean="0">
                <a:latin typeface="Times New Roman" panose="02020603050405020304" pitchFamily="18" charset="0"/>
                <a:cs typeface="Times New Roman" panose="02020603050405020304" pitchFamily="18" charset="0"/>
              </a:rPr>
              <a:t>muscular is </a:t>
            </a:r>
            <a:r>
              <a:rPr lang="en-US" sz="2800" dirty="0">
                <a:latin typeface="Times New Roman" panose="02020603050405020304" pitchFamily="18" charset="0"/>
                <a:cs typeface="Times New Roman" panose="02020603050405020304" pitchFamily="18" charset="0"/>
              </a:rPr>
              <a:t>is well developed in the small intestine, composed of an internal circular layer, an external longitudinal layer, and </a:t>
            </a:r>
          </a:p>
          <a:p>
            <a:pPr algn="just"/>
            <a:r>
              <a:rPr lang="en-US" sz="2800" dirty="0">
                <a:latin typeface="Times New Roman" panose="02020603050405020304" pitchFamily="18" charset="0"/>
                <a:cs typeface="Times New Roman" panose="02020603050405020304" pitchFamily="18" charset="0"/>
              </a:rPr>
              <a:t>between them the neurons of the </a:t>
            </a:r>
            <a:r>
              <a:rPr lang="en-US" sz="2800" b="1" dirty="0">
                <a:latin typeface="Times New Roman" panose="02020603050405020304" pitchFamily="18" charset="0"/>
                <a:cs typeface="Times New Roman" panose="02020603050405020304" pitchFamily="18" charset="0"/>
              </a:rPr>
              <a:t>myenteric (Auerbach) nerve plexus </a:t>
            </a:r>
            <a:r>
              <a:rPr lang="en-US" sz="2800" dirty="0">
                <a:latin typeface="Times New Roman" panose="02020603050405020304" pitchFamily="18" charset="0"/>
                <a:cs typeface="Times New Roman" panose="02020603050405020304" pitchFamily="18" charset="0"/>
              </a:rPr>
              <a:t>which produce </a:t>
            </a:r>
            <a:r>
              <a:rPr lang="en-US" sz="2800" b="1" dirty="0">
                <a:latin typeface="Times New Roman" panose="02020603050405020304" pitchFamily="18" charset="0"/>
                <a:cs typeface="Times New Roman" panose="02020603050405020304" pitchFamily="18" charset="0"/>
              </a:rPr>
              <a:t>peristalsis </a:t>
            </a:r>
            <a:r>
              <a:rPr lang="en-US" sz="2800" dirty="0">
                <a:latin typeface="Times New Roman" panose="02020603050405020304" pitchFamily="18" charset="0"/>
                <a:cs typeface="Times New Roman" panose="02020603050405020304" pitchFamily="18" charset="0"/>
              </a:rPr>
              <a:t>. Neurons of both the submucosal and myenteric plexuses are largely autonomic and collectively make up the large enteric nervous system. The small intestine is covered by a thin serosa with mesothelium continuous with that </a:t>
            </a:r>
            <a:r>
              <a:rPr lang="en-US" sz="2800" dirty="0" smtClean="0">
                <a:latin typeface="Times New Roman" panose="02020603050405020304" pitchFamily="18" charset="0"/>
                <a:cs typeface="Times New Roman" panose="02020603050405020304" pitchFamily="18" charset="0"/>
              </a:rPr>
              <a:t>of mesenteries.</a:t>
            </a:r>
            <a:endParaRPr lang="en-US" sz="2800" dirty="0">
              <a:latin typeface="Times New Roman" panose="02020603050405020304" pitchFamily="18" charset="0"/>
              <a:cs typeface="Times New Roman" panose="02020603050405020304" pitchFamily="18" charset="0"/>
            </a:endParaRPr>
          </a:p>
          <a:p>
            <a:pPr marL="0" indent="0">
              <a:buNone/>
            </a:pPr>
            <a:endParaRPr lang="en-US" b="1" i="1"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457200" y="152400"/>
            <a:ext cx="8229600" cy="45719"/>
          </a:xfrm>
        </p:spPr>
        <p:txBody>
          <a:bodyPr>
            <a:normAutofit fontScale="90000"/>
          </a:bodyPr>
          <a:lstStyle/>
          <a:p>
            <a:endParaRPr lang="en-US" dirty="0"/>
          </a:p>
        </p:txBody>
      </p:sp>
    </p:spTree>
    <p:extLst>
      <p:ext uri="{BB962C8B-B14F-4D97-AF65-F5344CB8AC3E}">
        <p14:creationId xmlns:p14="http://schemas.microsoft.com/office/powerpoint/2010/main" val="2407273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553200"/>
          </a:xfrm>
        </p:spPr>
        <p:txBody>
          <a:bodyPr>
            <a:normAutofit/>
          </a:bodyPr>
          <a:lstStyle/>
          <a:p>
            <a:pPr algn="just">
              <a:buNone/>
            </a:pPr>
            <a:r>
              <a:rPr lang="en-US" b="1" i="1" dirty="0">
                <a:latin typeface="Times New Roman" panose="02020603050405020304" pitchFamily="18" charset="0"/>
                <a:cs typeface="Times New Roman" panose="02020603050405020304" pitchFamily="18" charset="0"/>
              </a:rPr>
              <a:t>Regional Differences:</a:t>
            </a:r>
          </a:p>
          <a:p>
            <a:pPr algn="just">
              <a:buNone/>
            </a:pPr>
            <a:r>
              <a:rPr lang="en-US" dirty="0">
                <a:latin typeface="Times New Roman" panose="02020603050405020304" pitchFamily="18" charset="0"/>
                <a:cs typeface="Times New Roman" panose="02020603050405020304" pitchFamily="18" charset="0"/>
              </a:rPr>
              <a:t>-the duodenum is the shortest segment of the small intestine.</a:t>
            </a:r>
          </a:p>
          <a:p>
            <a:pPr algn="just">
              <a:buNone/>
            </a:pPr>
            <a:r>
              <a:rPr lang="en-US" dirty="0">
                <a:latin typeface="Times New Roman" panose="02020603050405020304" pitchFamily="18" charset="0"/>
                <a:cs typeface="Times New Roman" panose="02020603050405020304" pitchFamily="18" charset="0"/>
              </a:rPr>
              <a:t>-the duodenum receives bile from the liver and digestive juices from the pancreatic duct.</a:t>
            </a:r>
          </a:p>
          <a:p>
            <a:pPr algn="just">
              <a:buNone/>
            </a:pPr>
            <a:r>
              <a:rPr lang="en-US" dirty="0">
                <a:latin typeface="Times New Roman" panose="02020603050405020304" pitchFamily="18" charset="0"/>
                <a:cs typeface="Times New Roman" panose="02020603050405020304" pitchFamily="18" charset="0"/>
              </a:rPr>
              <a:t>-the Villi in duodenum differs from the jejunum and ileum in that are broader, taller, and more numerous, it has fewer goblet cells than other segments.</a:t>
            </a:r>
          </a:p>
          <a:p>
            <a:pPr algn="just">
              <a:buNone/>
            </a:pPr>
            <a:r>
              <a:rPr lang="en-US" dirty="0">
                <a:latin typeface="Times New Roman" panose="02020603050405020304" pitchFamily="18" charset="0"/>
                <a:cs typeface="Times New Roman" panose="02020603050405020304" pitchFamily="18" charset="0"/>
              </a:rPr>
              <a:t>-there are Brunner's gland in its sub mucosa.</a:t>
            </a:r>
          </a:p>
          <a:p>
            <a:pPr algn="just">
              <a:buNone/>
            </a:pPr>
            <a:r>
              <a:rPr lang="en-US" dirty="0">
                <a:latin typeface="Times New Roman" panose="02020603050405020304" pitchFamily="18" charset="0"/>
                <a:cs typeface="Times New Roman" panose="02020603050405020304" pitchFamily="18" charset="0"/>
              </a:rPr>
              <a:t>-the Villi of the jejunum are narrower, shorter, and sparser than those of the duodenum.</a:t>
            </a:r>
          </a:p>
          <a:p>
            <a:pPr algn="just">
              <a:buNone/>
            </a:pPr>
            <a:r>
              <a:rPr lang="en-US" dirty="0">
                <a:latin typeface="Times New Roman" panose="02020603050405020304" pitchFamily="18" charset="0"/>
                <a:cs typeface="Times New Roman" panose="02020603050405020304" pitchFamily="18" charset="0"/>
              </a:rPr>
              <a:t>-the villi of the ileum are the sparest, shortest and narrowest of the three regions of the small </a:t>
            </a:r>
            <a:r>
              <a:rPr lang="en-US" dirty="0" smtClean="0">
                <a:latin typeface="Times New Roman" panose="02020603050405020304" pitchFamily="18" charset="0"/>
                <a:cs typeface="Times New Roman" panose="02020603050405020304" pitchFamily="18" charset="0"/>
              </a:rPr>
              <a:t>intestine</a:t>
            </a:r>
            <a:r>
              <a:rPr lang="en-US" dirty="0"/>
              <a:t>.</a:t>
            </a:r>
          </a:p>
        </p:txBody>
      </p:sp>
      <p:sp>
        <p:nvSpPr>
          <p:cNvPr id="2" name="Title 1"/>
          <p:cNvSpPr>
            <a:spLocks noGrp="1"/>
          </p:cNvSpPr>
          <p:nvPr>
            <p:ph type="title"/>
          </p:nvPr>
        </p:nvSpPr>
        <p:spPr>
          <a:xfrm>
            <a:off x="457200" y="76200"/>
            <a:ext cx="8229600" cy="76200"/>
          </a:xfrm>
        </p:spPr>
        <p:txBody>
          <a:bodyPr>
            <a:normAutofit fontScale="90000"/>
          </a:bodyPr>
          <a:lstStyle/>
          <a:p>
            <a:endParaRPr lang="en-US" dirty="0"/>
          </a:p>
        </p:txBody>
      </p:sp>
    </p:spTree>
    <p:extLst>
      <p:ext uri="{BB962C8B-B14F-4D97-AF65-F5344CB8AC3E}">
        <p14:creationId xmlns:p14="http://schemas.microsoft.com/office/powerpoint/2010/main" val="2627737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458199"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229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76200" y="0"/>
            <a:ext cx="8839200" cy="6858000"/>
          </a:xfrm>
          <a:prstGeom prst="rect">
            <a:avLst/>
          </a:prstGeom>
        </p:spPr>
      </p:pic>
    </p:spTree>
    <p:extLst>
      <p:ext uri="{BB962C8B-B14F-4D97-AF65-F5344CB8AC3E}">
        <p14:creationId xmlns:p14="http://schemas.microsoft.com/office/powerpoint/2010/main" val="2081228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6553200"/>
          </a:xfrm>
        </p:spPr>
        <p:txBody>
          <a:bodyPr>
            <a:normAutofit fontScale="92500" lnSpcReduction="10000"/>
          </a:bodyPr>
          <a:lstStyle/>
          <a:p>
            <a:pPr algn="just">
              <a:buNone/>
            </a:pPr>
            <a:r>
              <a:rPr lang="en-US" sz="3900" b="1" i="1" dirty="0">
                <a:solidFill>
                  <a:srgbClr val="00B050"/>
                </a:solidFill>
                <a:latin typeface="Times New Roman" panose="02020603050405020304" pitchFamily="18" charset="0"/>
                <a:cs typeface="Times New Roman" panose="02020603050405020304" pitchFamily="18" charset="0"/>
              </a:rPr>
              <a:t>Modifications of the luminal surface</a:t>
            </a:r>
            <a:r>
              <a:rPr lang="en-US" dirty="0"/>
              <a:t>: </a:t>
            </a:r>
            <a:endParaRPr lang="en-US" dirty="0" smtClean="0"/>
          </a:p>
          <a:p>
            <a:pPr algn="just">
              <a:buNone/>
            </a:pPr>
            <a:r>
              <a:rPr lang="en-US" sz="3000" dirty="0" smtClean="0">
                <a:latin typeface="Times New Roman" panose="02020603050405020304" pitchFamily="18" charset="0"/>
                <a:cs typeface="Times New Roman" panose="02020603050405020304" pitchFamily="18" charset="0"/>
              </a:rPr>
              <a:t>The </a:t>
            </a:r>
            <a:r>
              <a:rPr lang="en-US" sz="3000" dirty="0">
                <a:latin typeface="Times New Roman" panose="02020603050405020304" pitchFamily="18" charset="0"/>
                <a:cs typeface="Times New Roman" panose="02020603050405020304" pitchFamily="18" charset="0"/>
              </a:rPr>
              <a:t>luminal surface of the small intestine is modified to increase its surface area, three types of modifications have been noted:</a:t>
            </a:r>
          </a:p>
          <a:p>
            <a:pPr algn="just">
              <a:buNone/>
            </a:pPr>
            <a:r>
              <a:rPr lang="en-US" sz="3000" b="1" dirty="0">
                <a:solidFill>
                  <a:srgbClr val="FFC000"/>
                </a:solidFill>
                <a:latin typeface="Times New Roman" panose="02020603050405020304" pitchFamily="18" charset="0"/>
                <a:cs typeface="Times New Roman" panose="02020603050405020304" pitchFamily="18" charset="0"/>
              </a:rPr>
              <a:t>1-Plicae circulars (Valves of </a:t>
            </a:r>
            <a:r>
              <a:rPr lang="en-US" sz="3000" b="1" dirty="0" err="1">
                <a:solidFill>
                  <a:srgbClr val="FFC000"/>
                </a:solidFill>
                <a:latin typeface="Times New Roman" panose="02020603050405020304" pitchFamily="18" charset="0"/>
                <a:cs typeface="Times New Roman" panose="02020603050405020304" pitchFamily="18" charset="0"/>
              </a:rPr>
              <a:t>Kerckring</a:t>
            </a:r>
            <a:r>
              <a:rPr lang="en-US" sz="3000" b="1" dirty="0">
                <a:solidFill>
                  <a:srgbClr val="FFC000"/>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are transverse folds of the submucosa and mucosa that form semicircular to helical elevations. These are permanent fixtures of the duodenum and jejunum and end proximal half of the ileum, the increase the surface area by a factor of 2-3.</a:t>
            </a:r>
          </a:p>
          <a:p>
            <a:pPr algn="just">
              <a:buNone/>
            </a:pPr>
            <a:r>
              <a:rPr lang="en-US" sz="3000" b="1" dirty="0">
                <a:solidFill>
                  <a:srgbClr val="FFC000"/>
                </a:solidFill>
                <a:latin typeface="Times New Roman" panose="02020603050405020304" pitchFamily="18" charset="0"/>
                <a:cs typeface="Times New Roman" panose="02020603050405020304" pitchFamily="18" charset="0"/>
              </a:rPr>
              <a:t>2- Villi, are epithelial covered</a:t>
            </a:r>
            <a:r>
              <a:rPr lang="en-US" sz="3000" b="1"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finger- like or oak leaf- like protrusions of the lamina </a:t>
            </a:r>
            <a:r>
              <a:rPr lang="en-US" sz="3000" dirty="0" err="1">
                <a:latin typeface="Times New Roman" panose="02020603050405020304" pitchFamily="18" charset="0"/>
                <a:cs typeface="Times New Roman" panose="02020603050405020304" pitchFamily="18" charset="0"/>
              </a:rPr>
              <a:t>propria</a:t>
            </a:r>
            <a:r>
              <a:rPr lang="en-US" sz="3000" dirty="0">
                <a:latin typeface="Times New Roman" panose="02020603050405020304" pitchFamily="18" charset="0"/>
                <a:cs typeface="Times New Roman" panose="02020603050405020304" pitchFamily="18" charset="0"/>
              </a:rPr>
              <a:t>. The core of each villus contains capillaries loops, lymphatic channels and few smooth muscle fibers, embedded in loose c.t and rich in lymphatic cells. </a:t>
            </a:r>
            <a:r>
              <a:rPr lang="en-US" sz="3000" b="1" dirty="0">
                <a:latin typeface="Times New Roman" panose="02020603050405020304" pitchFamily="18" charset="0"/>
                <a:cs typeface="Times New Roman" panose="02020603050405020304" pitchFamily="18" charset="0"/>
              </a:rPr>
              <a:t>   </a:t>
            </a:r>
            <a:endParaRPr lang="en-GB" sz="3000" b="1"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2" name="Title 1"/>
          <p:cNvSpPr>
            <a:spLocks noGrp="1"/>
          </p:cNvSpPr>
          <p:nvPr>
            <p:ph type="title"/>
          </p:nvPr>
        </p:nvSpPr>
        <p:spPr>
          <a:xfrm>
            <a:off x="457200" y="152400"/>
            <a:ext cx="8229600" cy="76200"/>
          </a:xfrm>
        </p:spPr>
        <p:txBody>
          <a:bodyPr>
            <a:normAutofit fontScale="90000"/>
          </a:bodyPr>
          <a:lstStyle/>
          <a:p>
            <a:endParaRPr lang="en-US" dirty="0"/>
          </a:p>
        </p:txBody>
      </p:sp>
    </p:spTree>
    <p:extLst>
      <p:ext uri="{BB962C8B-B14F-4D97-AF65-F5344CB8AC3E}">
        <p14:creationId xmlns:p14="http://schemas.microsoft.com/office/powerpoint/2010/main" val="541719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304800" y="157480"/>
            <a:ext cx="8382000" cy="7233920"/>
          </a:xfrm>
          <a:prstGeom prst="rect">
            <a:avLst/>
          </a:prstGeom>
        </p:spPr>
      </p:pic>
    </p:spTree>
    <p:extLst>
      <p:ext uri="{BB962C8B-B14F-4D97-AF65-F5344CB8AC3E}">
        <p14:creationId xmlns:p14="http://schemas.microsoft.com/office/powerpoint/2010/main" val="3479322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400800"/>
          </a:xfrm>
        </p:spPr>
        <p:txBody>
          <a:bodyPr/>
          <a:lstStyle/>
          <a:p>
            <a:pPr algn="just">
              <a:buNone/>
            </a:pPr>
            <a:endParaRPr lang="en-US" sz="2800" dirty="0" smtClean="0">
              <a:latin typeface="Times New Roman" panose="02020603050405020304" pitchFamily="18" charset="0"/>
              <a:cs typeface="Times New Roman" panose="02020603050405020304" pitchFamily="18" charset="0"/>
            </a:endParaRPr>
          </a:p>
          <a:p>
            <a:pPr algn="just">
              <a:buNone/>
            </a:pPr>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are permanent structure, their numbers are greater duodenum than in the jejunum or the ileum. Villi increase surface area of the small intestine by a factor of 10.</a:t>
            </a:r>
          </a:p>
          <a:p>
            <a:pPr algn="just">
              <a:buNone/>
            </a:pPr>
            <a:endParaRPr lang="en-US" sz="2800" b="1" dirty="0" smtClean="0">
              <a:latin typeface="Times New Roman" panose="02020603050405020304" pitchFamily="18" charset="0"/>
              <a:cs typeface="Times New Roman" panose="02020603050405020304" pitchFamily="18" charset="0"/>
            </a:endParaRPr>
          </a:p>
          <a:p>
            <a:pPr algn="just">
              <a:buNone/>
            </a:pPr>
            <a:r>
              <a:rPr lang="en-US" sz="2800" b="1" dirty="0" smtClean="0">
                <a:solidFill>
                  <a:srgbClr val="FFC000"/>
                </a:solidFill>
                <a:latin typeface="Times New Roman" panose="02020603050405020304" pitchFamily="18" charset="0"/>
                <a:cs typeface="Times New Roman" panose="02020603050405020304" pitchFamily="18" charset="0"/>
              </a:rPr>
              <a:t>3-Microvilli</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modifications of the apical plasma lemma of the epithelial cells covering the intestinal Villi, increase the surface area of small intestine by a factor of 20.</a:t>
            </a:r>
          </a:p>
          <a:p>
            <a:pPr algn="just">
              <a:buNone/>
            </a:pPr>
            <a:r>
              <a:rPr lang="en-US" sz="2800" dirty="0">
                <a:latin typeface="Times New Roman" panose="02020603050405020304" pitchFamily="18" charset="0"/>
                <a:cs typeface="Times New Roman" panose="02020603050405020304" pitchFamily="18" charset="0"/>
              </a:rPr>
              <a:t>Thus, the three types of intestinal surface modifications in crease the total surface area available of absorption of nutrients by a factor of 400-600. </a:t>
            </a:r>
            <a:endParaRPr lang="en-GB" sz="2800" b="1"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2" name="Title 1"/>
          <p:cNvSpPr>
            <a:spLocks noGrp="1"/>
          </p:cNvSpPr>
          <p:nvPr>
            <p:ph type="title"/>
          </p:nvPr>
        </p:nvSpPr>
        <p:spPr>
          <a:xfrm>
            <a:off x="457200" y="76200"/>
            <a:ext cx="8229600" cy="76200"/>
          </a:xfrm>
        </p:spPr>
        <p:txBody>
          <a:bodyPr>
            <a:normAutofit fontScale="90000"/>
          </a:bodyPr>
          <a:lstStyle/>
          <a:p>
            <a:endParaRPr lang="en-US" dirty="0"/>
          </a:p>
        </p:txBody>
      </p:sp>
    </p:spTree>
    <p:extLst>
      <p:ext uri="{BB962C8B-B14F-4D97-AF65-F5344CB8AC3E}">
        <p14:creationId xmlns:p14="http://schemas.microsoft.com/office/powerpoint/2010/main" val="1590679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52400" y="152400"/>
            <a:ext cx="8763000" cy="6629400"/>
          </a:xfrm>
          <a:prstGeom prst="rect">
            <a:avLst/>
          </a:prstGeom>
        </p:spPr>
      </p:pic>
    </p:spTree>
    <p:extLst>
      <p:ext uri="{BB962C8B-B14F-4D97-AF65-F5344CB8AC3E}">
        <p14:creationId xmlns:p14="http://schemas.microsoft.com/office/powerpoint/2010/main" val="1135908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52400" y="228600"/>
            <a:ext cx="8610600" cy="6400800"/>
          </a:xfrm>
          <a:prstGeom prst="rect">
            <a:avLst/>
          </a:prstGeom>
        </p:spPr>
      </p:pic>
    </p:spTree>
    <p:extLst>
      <p:ext uri="{BB962C8B-B14F-4D97-AF65-F5344CB8AC3E}">
        <p14:creationId xmlns:p14="http://schemas.microsoft.com/office/powerpoint/2010/main" val="15747309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111</TotalTime>
  <Words>1205</Words>
  <Application>Microsoft Office PowerPoint</Application>
  <PresentationFormat>عرض على الشاشة (4:3)</PresentationFormat>
  <Paragraphs>77</Paragraphs>
  <Slides>22</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22</vt:i4>
      </vt:variant>
    </vt:vector>
  </HeadingPairs>
  <TitlesOfParts>
    <vt:vector size="30" baseType="lpstr">
      <vt:lpstr>Arial</vt:lpstr>
      <vt:lpstr>Lucida Sans Unicode</vt:lpstr>
      <vt:lpstr>Times New Roman</vt:lpstr>
      <vt:lpstr>Verdana</vt:lpstr>
      <vt:lpstr>Wingdings</vt:lpstr>
      <vt:lpstr>Wingdings 2</vt:lpstr>
      <vt:lpstr>Wingdings 3</vt:lpstr>
      <vt:lpstr>Concourse</vt:lpstr>
      <vt:lpstr>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fteen</dc:creator>
  <cp:lastModifiedBy>Maher Fattouh</cp:lastModifiedBy>
  <cp:revision>12</cp:revision>
  <dcterms:created xsi:type="dcterms:W3CDTF">2006-08-16T00:00:00Z</dcterms:created>
  <dcterms:modified xsi:type="dcterms:W3CDTF">2025-02-21T21:28:10Z</dcterms:modified>
</cp:coreProperties>
</file>